
<file path=[Content_Types].xml><?xml version="1.0" encoding="utf-8"?>
<Types xmlns="http://schemas.openxmlformats.org/package/2006/content-types">
  <Default Extension="jpeg" ContentType="image/j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330" r:id="rId4"/>
    <p:sldId id="314" r:id="rId5"/>
    <p:sldId id="321" r:id="rId6"/>
    <p:sldId id="322" r:id="rId7"/>
    <p:sldId id="324" r:id="rId8"/>
    <p:sldId id="331" r:id="rId9"/>
    <p:sldId id="326" r:id="rId10"/>
    <p:sldId id="332" r:id="rId11"/>
    <p:sldId id="334" r:id="rId12"/>
    <p:sldId id="32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3452"/>
    <p:restoredTop sz="94694"/>
  </p:normalViewPr>
  <p:slideViewPr>
    <p:cSldViewPr snapToGrid="0" snapToObjects="1">
      <p:cViewPr varScale="1">
        <p:scale>
          <a:sx n="162" d="100"/>
          <a:sy n="162" d="100"/>
        </p:scale>
        <p:origin x="216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71552-8708-1A4C-8FFD-DFB692B1DB4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5720F-4CA3-B643-990B-11605A896A9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3.m4a"/><Relationship Id="rId3" Type="http://schemas.openxmlformats.org/officeDocument/2006/relationships/audio" Target="../media/media3.m4a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5.m4a"/><Relationship Id="rId2" Type="http://schemas.openxmlformats.org/officeDocument/2006/relationships/audio" Target="../media/media5.m4a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7.m4a"/><Relationship Id="rId2" Type="http://schemas.openxmlformats.org/officeDocument/2006/relationships/audio" Target="../media/media7.m4a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Body Fat Project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937"/>
    </mc:Choice>
    <mc:Fallback>
      <p:transition spd="slow" advTm="42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Diagnostics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any model diagnostics you have done</a:t>
            </a:r>
            <a:endParaRPr lang="en-US" dirty="0"/>
          </a:p>
          <a:p>
            <a:pPr lvl="1"/>
            <a:r>
              <a:rPr lang="en-US" dirty="0"/>
              <a:t>Example 1: We used residual plot to diagnose linearity and homoskedasticity</a:t>
            </a:r>
            <a:endParaRPr lang="en-US" dirty="0"/>
          </a:p>
          <a:p>
            <a:pPr lvl="1"/>
            <a:r>
              <a:rPr lang="en-US" dirty="0"/>
              <a:t>Example 2: We checked for Normality of the error terms using BLANK</a:t>
            </a:r>
            <a:endParaRPr lang="en-US" dirty="0"/>
          </a:p>
          <a:p>
            <a:pPr lvl="1"/>
            <a:r>
              <a:rPr lang="en-US" dirty="0"/>
              <a:t>Example 3: We checked for influential/leverage points.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Present plots/tables/statistics in a concise and precise manner</a:t>
            </a:r>
            <a:endParaRPr lang="en-US" dirty="0"/>
          </a:p>
          <a:p>
            <a:pPr lvl="1"/>
            <a:r>
              <a:rPr lang="en-US" dirty="0"/>
              <a:t>What does this plot assess? </a:t>
            </a:r>
            <a:endParaRPr lang="en-US" dirty="0"/>
          </a:p>
          <a:p>
            <a:pPr lvl="1"/>
            <a:r>
              <a:rPr lang="en-US" dirty="0"/>
              <a:t>What should we be looking for?</a:t>
            </a:r>
            <a:endParaRPr lang="en-US" dirty="0"/>
          </a:p>
          <a:p>
            <a:pPr lvl="1"/>
            <a:r>
              <a:rPr lang="en-US" dirty="0"/>
              <a:t>Does your model meet the criterions? (</a:t>
            </a:r>
            <a:r>
              <a:rPr lang="en-US" dirty="0" err="1"/>
              <a:t>e.g.plot</a:t>
            </a:r>
            <a:r>
              <a:rPr lang="en-US" dirty="0"/>
              <a:t> looking flat, p-</a:t>
            </a:r>
            <a:r>
              <a:rPr lang="en-US" dirty="0" err="1"/>
              <a:t>values,etc</a:t>
            </a:r>
            <a:r>
              <a:rPr lang="en-US" dirty="0"/>
              <a:t>.)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774"/>
    </mc:Choice>
    <mc:Fallback>
      <p:transition spd="slow" advTm="1007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Strengths and Weaknesses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465" y="1401445"/>
            <a:ext cx="10515600" cy="5181600"/>
          </a:xfrm>
        </p:spPr>
        <p:txBody>
          <a:bodyPr>
            <a:normAutofit lnSpcReduction="20000"/>
          </a:bodyPr>
          <a:lstStyle/>
          <a:p>
            <a:pPr marL="0" indent="0" algn="ctr">
              <a:buNone/>
            </a:pPr>
            <a:r>
              <a:rPr lang="en-US" u="sng" dirty="0"/>
              <a:t>Final Model</a:t>
            </a:r>
            <a:r>
              <a:rPr lang="en-US" dirty="0"/>
              <a:t>: </a:t>
            </a:r>
            <a:endParaRPr lang="en-US" dirty="0"/>
          </a:p>
          <a:p>
            <a:r>
              <a:rPr lang="en-US" dirty="0">
                <a:sym typeface="+mn-ea"/>
              </a:rPr>
              <a:t> </a:t>
            </a:r>
            <a:r>
              <a:rPr lang="en-US">
                <a:sym typeface="+mn-ea"/>
              </a:rPr>
              <a:t>BodyFat%= -29.7950 + 0.14WEIGHT + 0.04CHEST + 0.05ABDOMEN+ 0.03HIP +0.02THIGH + 0.17AGE</a:t>
            </a:r>
            <a:endParaRPr lang="en-US"/>
          </a:p>
          <a:p>
            <a:r>
              <a:rPr lang="en-US" b="1" dirty="0"/>
              <a:t>Strengths</a:t>
            </a:r>
            <a:endParaRPr lang="en-US" b="1" dirty="0"/>
          </a:p>
          <a:p>
            <a:pPr lvl="1"/>
            <a:r>
              <a:rPr lang="en-US"/>
              <a:t>This method could be wildly used for any other problem and be robust to multicollinearity.</a:t>
            </a:r>
            <a:endParaRPr lang="en-US"/>
          </a:p>
          <a:p>
            <a:pPr lvl="1"/>
            <a:r>
              <a:rPr lang="en-US"/>
              <a:t>It is easy to understand and get the result.</a:t>
            </a:r>
            <a:endParaRPr lang="en-US"/>
          </a:p>
          <a:p>
            <a:r>
              <a:rPr lang="en-US" b="1" dirty="0"/>
              <a:t>Weaknesses</a:t>
            </a:r>
            <a:endParaRPr lang="en-US" b="1" dirty="0"/>
          </a:p>
          <a:p>
            <a:pPr lvl="1"/>
            <a:r>
              <a:rPr lang="en-US" dirty="0"/>
              <a:t>If someone has some body statistics out of  range, it may cause bad result. </a:t>
            </a:r>
            <a:endParaRPr lang="en-US" dirty="0"/>
          </a:p>
          <a:p>
            <a:pPr lvl="1"/>
            <a:r>
              <a:rPr lang="en-US" dirty="0"/>
              <a:t>The R-square is not close to 1, which means we need to improve the model.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135"/>
    </mc:Choice>
    <mc:Fallback>
      <p:transition spd="slow" advTm="174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The goal of the project: 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Coming up with a simple and accurate way of determinating body fat percentage of males based on readily available clinical measurements.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103"/>
    </mc:Choice>
    <mc:Fallback>
      <p:transition spd="slow" advTm="145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9349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Summary of 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25322"/>
            <a:ext cx="10992678" cy="5626426"/>
          </a:xfrm>
        </p:spPr>
        <p:txBody>
          <a:bodyPr>
            <a:normAutofit/>
          </a:bodyPr>
          <a:lstStyle/>
          <a:p>
            <a:r>
              <a:rPr lang="en-US" dirty="0"/>
              <a:t>We impute </a:t>
            </a:r>
            <a:r>
              <a:rPr lang="en-US" b="1" dirty="0"/>
              <a:t>individual BLANK’s </a:t>
            </a:r>
            <a:r>
              <a:rPr lang="en-US" dirty="0"/>
              <a:t>due to BLANK</a:t>
            </a:r>
            <a:endParaRPr lang="en-US" dirty="0"/>
          </a:p>
          <a:p>
            <a:pPr marL="0" indent="0">
              <a:buNone/>
            </a:pPr>
            <a:endParaRPr lang="en-US" sz="2000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deleted </a:t>
            </a:r>
            <a:r>
              <a:rPr lang="en-US" b="1" dirty="0"/>
              <a:t>two individuals (BLANK and BLANK)</a:t>
            </a:r>
            <a:r>
              <a:rPr lang="en-US" dirty="0"/>
              <a:t> due to BLANK</a:t>
            </a:r>
            <a:endParaRPr lang="en-US" dirty="0"/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  <a:p>
            <a:r>
              <a:rPr lang="en-US" u="sng" dirty="0"/>
              <a:t>Final Cleaned Data</a:t>
            </a:r>
            <a:r>
              <a:rPr lang="en-US" dirty="0"/>
              <a:t>: </a:t>
            </a:r>
            <a:r>
              <a:rPr lang="en-US" b="1" dirty="0"/>
              <a:t>n=250 </a:t>
            </a:r>
            <a:r>
              <a:rPr lang="en-US" dirty="0"/>
              <a:t>(from n=252) with p = 14 predictors</a:t>
            </a:r>
            <a:endParaRPr lang="en-US" dirty="0"/>
          </a:p>
          <a:p>
            <a:pPr lvl="1"/>
            <a:r>
              <a:rPr lang="en-US" dirty="0"/>
              <a:t>Predictors: every variable except ID number, body fat percentage, and density</a:t>
            </a:r>
            <a:endParaRPr lang="en-US" dirty="0"/>
          </a:p>
        </p:txBody>
      </p:sp>
      <p:graphicFrame>
        <p:nvGraphicFramePr>
          <p:cNvPr id="4" name="Content Placeholder 3"/>
          <p:cNvGraphicFramePr/>
          <p:nvPr>
            <p:custDataLst>
              <p:tags r:id="rId1"/>
            </p:custDataLst>
          </p:nvPr>
        </p:nvGraphicFramePr>
        <p:xfrm>
          <a:off x="1096337" y="1710812"/>
          <a:ext cx="9086215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2093"/>
                <a:gridCol w="1980581"/>
                <a:gridCol w="1980581"/>
                <a:gridCol w="3712845"/>
              </a:tblGrid>
              <a:tr h="443739">
                <a:tc>
                  <a:txBody>
                    <a:bodyPr/>
                    <a:lstStyle/>
                    <a:p>
                      <a:r>
                        <a:rPr lang="en-US" dirty="0"/>
                        <a:t>Individual (IDNO)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Original Obs.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Imputed Obs.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Imputation Method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HEIGHT=29.5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sym typeface="+mn-ea"/>
                        </a:rPr>
                        <a:t>HEIGHT=69.4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ADIPOSITY=WEIGHT*703/HEIGHT^2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Content Placeholder 3"/>
          <p:cNvGraphicFramePr/>
          <p:nvPr>
            <p:custDataLst>
              <p:tags r:id="rId2"/>
            </p:custDataLst>
          </p:nvPr>
        </p:nvGraphicFramePr>
        <p:xfrm>
          <a:off x="1096337" y="3626041"/>
          <a:ext cx="6606862" cy="13711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897"/>
                <a:gridCol w="3856965"/>
              </a:tblGrid>
              <a:tr h="483664">
                <a:tc>
                  <a:txBody>
                    <a:bodyPr/>
                    <a:lstStyle/>
                    <a:p>
                      <a:r>
                        <a:rPr lang="en-US" dirty="0"/>
                        <a:t>Individual (IDNO)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Original Obs.</a:t>
                      </a:r>
                      <a:endParaRPr lang="en-US" dirty="0"/>
                    </a:p>
                  </a:txBody>
                  <a:tcPr/>
                </a:tc>
              </a:tr>
              <a:tr h="443739">
                <a:tc>
                  <a:txBody>
                    <a:bodyPr/>
                    <a:lstStyle/>
                    <a:p>
                      <a:r>
                        <a:rPr lang="en-US" dirty="0"/>
                        <a:t>182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BODYFAT=0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43739">
                <a:tc>
                  <a:txBody>
                    <a:bodyPr/>
                    <a:lstStyle/>
                    <a:p>
                      <a:r>
                        <a:rPr lang="en-US" dirty="0"/>
                        <a:t>172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  <a:sym typeface="+mn-ea"/>
                        </a:rPr>
                        <a:t>BODYFAT=1.9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354"/>
    </mc:Choice>
    <mc:Fallback>
      <p:transition spd="slow" advTm="177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Best Model for Body Fat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960" y="1560195"/>
            <a:ext cx="11788775" cy="5118735"/>
          </a:xfrm>
        </p:spPr>
        <p:txBody>
          <a:bodyPr>
            <a:normAutofit lnSpcReduction="20000"/>
          </a:bodyPr>
          <a:lstStyle/>
          <a:p>
            <a:r>
              <a:rPr lang="en-US" u="sng" dirty="0"/>
              <a:t>Metric for Model Performance</a:t>
            </a:r>
            <a:r>
              <a:rPr lang="en-US" dirty="0"/>
              <a:t>: We’ll define the “best” model based on the following criteria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AIC,BIC,</a:t>
            </a:r>
            <a:r>
              <a:rPr lang="en-US">
                <a:sym typeface="+mn-ea"/>
              </a:rPr>
              <a:t>cp</a:t>
            </a:r>
            <a:endParaRPr lang="en-US" dirty="0">
              <a:sym typeface="+mn-ea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ym typeface="+mn-ea"/>
              </a:rPr>
              <a:t>R^2</a:t>
            </a:r>
            <a:r>
              <a:rPr lang="en-US">
                <a:sym typeface="+mn-ea"/>
              </a:rPr>
              <a:t>,</a:t>
            </a:r>
            <a:r>
              <a:rPr lang="en-US" dirty="0">
                <a:sym typeface="+mn-ea"/>
              </a:rPr>
              <a:t>F-</a:t>
            </a:r>
            <a:r>
              <a:rPr lang="en-US" dirty="0">
                <a:sym typeface="+mn-ea"/>
              </a:rPr>
              <a:t>statistic,p-value</a:t>
            </a:r>
            <a:endParaRPr lang="en-US" dirty="0"/>
          </a:p>
          <a:p>
            <a:r>
              <a:rPr lang="en-US" u="sng" dirty="0"/>
              <a:t>Candidate Models</a:t>
            </a:r>
            <a:r>
              <a:rPr lang="en-US" dirty="0"/>
              <a:t>: Linear models with at most </a:t>
            </a:r>
            <a:r>
              <a:rPr lang="en-US" b="1" dirty="0"/>
              <a:t>15</a:t>
            </a:r>
            <a:r>
              <a:rPr lang="en-US" dirty="0"/>
              <a:t> </a:t>
            </a:r>
            <a:r>
              <a:rPr lang="en-US" b="1" dirty="0"/>
              <a:t>predictors </a:t>
            </a:r>
            <a:endParaRPr lang="en-US" b="1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BODYFAT ~ AGE + WEIGHT + NECK + ABDOMEN + HIP + THIGH + FOREARM + WRISTY 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BODYFAT ~ WEIGHT + ABDOMEN + FOREARM + WRIST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BODYFAT ~ CHEST + ABDOMEN + HIP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BODYFAT ~ AGE + ADIPOSITY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BODYFAT ~ -29.7950 + 0.1610*pc1 + 0.1829*pc2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BODYFAT ~ -27.5858 + 0.1644*pc1 + 0.1759*pc2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We used greedy stepwise regression, </a:t>
            </a:r>
            <a:r>
              <a:rPr lang="en-US"/>
              <a:t>Mallow's cp, principal component,</a:t>
            </a:r>
            <a:r>
              <a:rPr lang="en-US" dirty="0"/>
              <a:t> and evaluated each candidate model’s performance 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155"/>
    </mc:Choice>
    <mc:Fallback>
      <p:transition spd="slow" advTm="128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custDataLst>
              <p:tags r:id="rId1"/>
            </p:custDataLst>
          </p:nvPr>
        </p:nvGraphicFramePr>
        <p:xfrm>
          <a:off x="256540" y="1362075"/>
          <a:ext cx="11678920" cy="541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88610"/>
                <a:gridCol w="1376680"/>
                <a:gridCol w="2401570"/>
                <a:gridCol w="2512060"/>
              </a:tblGrid>
              <a:tr h="907415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Rsquared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F-statistic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ym typeface="+mn-ea"/>
                        </a:rPr>
                        <a:t>p-value</a:t>
                      </a:r>
                      <a:endParaRPr lang="en-US" dirty="0"/>
                    </a:p>
                  </a:txBody>
                  <a:tcPr/>
                </a:tc>
              </a:tr>
              <a:tr h="822960">
                <a:tc>
                  <a:txBody>
                    <a:bodyPr/>
                    <a:lstStyle/>
                    <a:p>
                      <a:pPr lvl="0" indent="0" algn="just">
                        <a:buFont typeface="+mj-lt"/>
                        <a:buNone/>
                      </a:pPr>
                      <a:r>
                        <a:rPr lang="en-US" sz="1800" dirty="0">
                          <a:sym typeface="+mn-ea"/>
                        </a:rPr>
                        <a:t>BODYFAT ~ AGE + WEIGHT + NECK + ABDOMEN + HIP + THIGH + FOREARM + WRIST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86.04 on 8 and 241 DF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2.2e-16</a:t>
                      </a:r>
                      <a:endParaRPr lang="en-US" dirty="0"/>
                    </a:p>
                  </a:txBody>
                  <a:tcPr/>
                </a:tc>
              </a:tr>
              <a:tr h="525145">
                <a:tc>
                  <a:txBody>
                    <a:bodyPr/>
                    <a:lstStyle/>
                    <a:p>
                      <a:pPr lvl="0" indent="0" algn="just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sym typeface="+mn-ea"/>
                        </a:rPr>
                        <a:t>BODYFAT ~ WEIGHT + ABDOMEN + FOREARM + WRIST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0.7303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165.9 on 4 and 245 DF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2.2e-16</a:t>
                      </a:r>
                      <a:endParaRPr lang="en-US" dirty="0"/>
                    </a:p>
                  </a:txBody>
                  <a:tcPr/>
                </a:tc>
              </a:tr>
              <a:tr h="526415">
                <a:tc>
                  <a:txBody>
                    <a:bodyPr/>
                    <a:lstStyle/>
                    <a:p>
                      <a:pPr lvl="0" indent="0" algn="just">
                        <a:buFont typeface="+mj-lt"/>
                        <a:buNone/>
                      </a:pPr>
                      <a:r>
                        <a:rPr lang="en-US" sz="1800" dirty="0">
                          <a:sym typeface="+mn-ea"/>
                        </a:rPr>
                        <a:t>BODYFAT ~ CHEST + ABDOMEN + HIP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184.5 on 3 and 246 DF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 2.2e-16</a:t>
                      </a:r>
                      <a:endParaRPr lang="en-US" dirty="0"/>
                    </a:p>
                  </a:txBody>
                  <a:tcPr/>
                </a:tc>
              </a:tr>
              <a:tr h="525145">
                <a:tc>
                  <a:txBody>
                    <a:bodyPr/>
                    <a:lstStyle/>
                    <a:p>
                      <a:r>
                        <a:rPr lang="en-US" dirty="0"/>
                        <a:t>BODYFAT ~ AGE + ADIPOSITY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0.5613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158 on 2 and 247 DF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ym typeface="+mn-ea"/>
                        </a:rPr>
                        <a:t>&lt; 2.2e-16</a:t>
                      </a:r>
                      <a:endParaRPr lang="en-US" dirty="0"/>
                    </a:p>
                  </a:txBody>
                  <a:tcPr/>
                </a:tc>
              </a:tr>
              <a:tr h="262890">
                <a:tc>
                  <a:txBody>
                    <a:bodyPr/>
                    <a:lstStyle/>
                    <a:p>
                      <a:r>
                        <a:rPr lang="en-US" dirty="0"/>
                        <a:t>BODYFAT ~ -29.7950 + 0.1610*pc1 + 0.1829*pc2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0.5178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132.1 on 2 and 246 DF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ym typeface="+mn-ea"/>
                        </a:rPr>
                        <a:t>&lt; 2.2e-16</a:t>
                      </a:r>
                      <a:endParaRPr lang="en-US" dirty="0"/>
                    </a:p>
                  </a:txBody>
                  <a:tcPr/>
                </a:tc>
              </a:tr>
              <a:tr h="2628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BODYFAT ~ -27.5858 + 0.1644*pc1 + 0.1759*pc2</a:t>
                      </a:r>
                      <a:endParaRPr lang="en-US" altLang="en-US" dirty="0"/>
                    </a:p>
                    <a:p>
                      <a:pPr>
                        <a:buNone/>
                      </a:pP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0.4973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dirty="0"/>
                        <a:t> 121.7 on 2 and 246 DF</a:t>
                      </a:r>
                      <a:endParaRPr lang="en-US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 dirty="0">
                          <a:sym typeface="+mn-ea"/>
                        </a:rPr>
                        <a:t>&lt; 2.2e-16</a:t>
                      </a:r>
                      <a:endParaRPr lang="en-US" sz="1800" dirty="0"/>
                    </a:p>
                    <a:p>
                      <a:pPr>
                        <a:buNone/>
                      </a:pPr>
                      <a:endParaRPr lang="en-US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1664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33"/>
    </mc:Choice>
    <mc:Fallback>
      <p:transition spd="slow" advTm="46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of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 can go into more details about how you found your best model and/or the strengths/weakness of each model in words</a:t>
            </a:r>
            <a:endParaRPr lang="en-US" dirty="0"/>
          </a:p>
          <a:p>
            <a:pPr lvl="1"/>
            <a:r>
              <a:rPr lang="en-US" u="sng" dirty="0"/>
              <a:t>Example 1</a:t>
            </a:r>
            <a:r>
              <a:rPr lang="en-US" dirty="0"/>
              <a:t>: BLANK model is </a:t>
            </a:r>
            <a:r>
              <a:rPr lang="en-US" b="1" dirty="0"/>
              <a:t>comparable</a:t>
            </a:r>
            <a:r>
              <a:rPr lang="en-US" dirty="0"/>
              <a:t> to other BLANK models; the r-squared only increases by 3% at most.</a:t>
            </a:r>
            <a:endParaRPr lang="en-US" dirty="0"/>
          </a:p>
          <a:p>
            <a:pPr lvl="1"/>
            <a:r>
              <a:rPr lang="en-US" u="sng" dirty="0"/>
              <a:t>Example 2</a:t>
            </a:r>
            <a:r>
              <a:rPr lang="en-US" dirty="0"/>
              <a:t>: They are equally complex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can also make some comments about the numerical or visual results above</a:t>
            </a:r>
            <a:endParaRPr lang="en-US" dirty="0"/>
          </a:p>
          <a:p>
            <a:pPr lvl="1"/>
            <a:r>
              <a:rPr lang="en-US" u="sng" dirty="0"/>
              <a:t>Example 1</a:t>
            </a:r>
            <a:r>
              <a:rPr lang="en-US" dirty="0"/>
              <a:t>: While model BLANK is better than model BLANK in terms of R^2, model BLANK has better than model BLANK in terms of BLANK.</a:t>
            </a:r>
            <a:endParaRPr lang="en-US" dirty="0"/>
          </a:p>
          <a:p>
            <a:pPr lvl="1"/>
            <a:r>
              <a:rPr lang="en-US" u="sng" dirty="0"/>
              <a:t>Example 2</a:t>
            </a:r>
            <a:r>
              <a:rPr lang="en-US" dirty="0"/>
              <a:t>: The predictor BLANK is significant across all models evaluated.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441"/>
    </mc:Choice>
    <mc:Fallback>
      <p:transition spd="slow" advTm="58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4723"/>
          </a:xfrm>
        </p:spPr>
        <p:txBody>
          <a:bodyPr/>
          <a:lstStyle/>
          <a:p>
            <a:r>
              <a:rPr lang="en-US" dirty="0"/>
              <a:t>Final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0785"/>
            <a:ext cx="10515600" cy="4392295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 </a:t>
            </a:r>
            <a:r>
              <a:rPr lang="en-US"/>
              <a:t>BodyFat%= -29.7950 + 0.14WEIGHT + 0.04CHEST + 0.05ABDOMEN+ 0.03HIP +0.02THIGH + 0.17AGE</a:t>
            </a:r>
            <a:endParaRPr lang="en-US"/>
          </a:p>
          <a:p>
            <a:pPr marL="0" indent="0" algn="ctr">
              <a:buNone/>
            </a:pPr>
            <a:r>
              <a:rPr lang="en-US" dirty="0"/>
              <a:t>Some description of the final model in words</a:t>
            </a:r>
            <a:endParaRPr lang="en-US" dirty="0"/>
          </a:p>
          <a:p>
            <a:pPr lvl="1"/>
            <a:r>
              <a:rPr lang="en-US" u="sng" dirty="0"/>
              <a:t>1</a:t>
            </a:r>
            <a:r>
              <a:rPr lang="en-US" dirty="0"/>
              <a:t>: As men get older by one year, he is expected to gain 0.17% in body fat. </a:t>
            </a:r>
            <a:endParaRPr lang="en-US" dirty="0"/>
          </a:p>
          <a:p>
            <a:pPr lvl="1"/>
            <a:r>
              <a:rPr lang="en-US" u="sng" dirty="0"/>
              <a:t>2</a:t>
            </a:r>
            <a:r>
              <a:rPr lang="en-US" dirty="0"/>
              <a:t>: As men’s WEIGHT increases by one BL, he is expected to gain 0.14 % in body fat.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Some example usage of model</a:t>
            </a:r>
            <a:endParaRPr lang="en-US" dirty="0"/>
          </a:p>
          <a:p>
            <a:pPr lvl="1"/>
            <a:r>
              <a:rPr lang="en-US" dirty="0"/>
              <a:t>Example 1: Average American (CDC, 39inch waist): 23% with 95% PI (13.9%,31.6%)</a:t>
            </a:r>
            <a:endParaRPr lang="en-US" dirty="0"/>
          </a:p>
          <a:p>
            <a:pPr lvl="1"/>
            <a:r>
              <a:rPr lang="en-US" dirty="0"/>
              <a:t>Example 2: Usain Bolt (</a:t>
            </a:r>
            <a:r>
              <a:rPr lang="en-US" dirty="0" err="1"/>
              <a:t>HealthCeleb</a:t>
            </a:r>
            <a:r>
              <a:rPr lang="en-US" dirty="0"/>
              <a:t>, 33inch waist): 13.7% with 95% PI (5.1%,22.8%)</a:t>
            </a:r>
            <a:endParaRPr lang="en-US" dirty="0"/>
          </a:p>
          <a:p>
            <a:pPr lvl="1"/>
            <a:r>
              <a:rPr lang="en-US" dirty="0"/>
              <a:t>Example 3: By men’s pants size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530697" y="5697609"/>
          <a:ext cx="713060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6121"/>
                <a:gridCol w="1426121"/>
                <a:gridCol w="1426121"/>
                <a:gridCol w="1426121"/>
                <a:gridCol w="142612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28 &lt;= x &lt; 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 &lt;= x &lt; 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32&lt;= x &lt; 34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 &lt;= x &lt; 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 &lt;= x  &lt; 40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7.4%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10.6%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21.5%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3579814" y="3099238"/>
          <a:ext cx="4748011" cy="9915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6673"/>
                <a:gridCol w="1226581"/>
                <a:gridCol w="1305714"/>
                <a:gridCol w="1099043"/>
              </a:tblGrid>
              <a:tr h="495754">
                <a:tc>
                  <a:txBody>
                    <a:bodyPr/>
                    <a:lstStyle/>
                    <a:p>
                      <a:r>
                        <a:rPr lang="en-US" dirty="0"/>
                        <a:t>Athletes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Obese</a:t>
                      </a:r>
                      <a:endParaRPr lang="en-US" dirty="0"/>
                    </a:p>
                  </a:txBody>
                  <a:tcPr/>
                </a:tc>
              </a:tr>
              <a:tr h="495754">
                <a:tc>
                  <a:txBody>
                    <a:bodyPr/>
                    <a:lstStyle/>
                    <a:p>
                      <a:r>
                        <a:rPr lang="en-US" dirty="0"/>
                        <a:t>6~14%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14%~18%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18% ~25%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25%+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925"/>
    </mc:Choice>
    <mc:Fallback>
      <p:transition spd="slow" advTm="176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Visual Description of Your Final Model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1700" y="1529080"/>
            <a:ext cx="7231380" cy="4863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43"/>
    </mc:Choice>
    <mc:Fallback>
      <p:transition spd="slow" advTm="61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Properties of Final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0902"/>
            <a:ext cx="10515600" cy="4715911"/>
          </a:xfrm>
        </p:spPr>
        <p:txBody>
          <a:bodyPr>
            <a:normAutofit lnSpcReduction="20000"/>
          </a:bodyPr>
          <a:lstStyle/>
          <a:p>
            <a:r>
              <a:rPr lang="en-US" dirty="0"/>
              <a:t>Describe some important, statistical properties of the model</a:t>
            </a:r>
            <a:endParaRPr lang="en-US" dirty="0"/>
          </a:p>
          <a:p>
            <a:pPr lvl="1"/>
            <a:r>
              <a:rPr lang="en-US" u="sng" dirty="0"/>
              <a:t>1</a:t>
            </a:r>
            <a:r>
              <a:rPr lang="en-US" dirty="0"/>
              <a:t>: </a:t>
            </a:r>
            <a:r>
              <a:rPr lang="en-US" dirty="0" err="1"/>
              <a:t>R^2=0.5178</a:t>
            </a:r>
            <a:endParaRPr lang="en-US" dirty="0"/>
          </a:p>
          <a:p>
            <a:pPr lvl="1"/>
            <a:r>
              <a:rPr lang="en-US" u="sng" dirty="0"/>
              <a:t>2</a:t>
            </a:r>
            <a:r>
              <a:rPr lang="en-US" dirty="0"/>
              <a:t>: F-statistic is </a:t>
            </a:r>
            <a:r>
              <a:rPr lang="en-US" dirty="0">
                <a:sym typeface="+mn-ea"/>
              </a:rPr>
              <a:t>132.1 on 2 and 246 DF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680"/>
    </mc:Choice>
    <mc:Fallback>
      <p:transition spd="slow" advTm="97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TABLE_BEAUTIFY" val="smartTable{e8a0ca33-2d77-411f-9068-de2e4658a6ec}"/>
</p:tagLst>
</file>

<file path=ppt/tags/tag2.xml><?xml version="1.0" encoding="utf-8"?>
<p:tagLst xmlns:p="http://schemas.openxmlformats.org/presentationml/2006/main">
  <p:tag name="KSO_WM_UNIT_TABLE_BEAUTIFY" val="smartTable{ea295312-ee97-48be-9904-c3f888b1b02d}"/>
</p:tagLst>
</file>

<file path=ppt/tags/tag3.xml><?xml version="1.0" encoding="utf-8"?>
<p:tagLst xmlns:p="http://schemas.openxmlformats.org/presentationml/2006/main">
  <p:tag name="KSO_WM_UNIT_TABLE_BEAUTIFY" val="smartTable{84ba64a4-2e2c-4a71-bf13-2084e97e4fbe}"/>
</p:tagLst>
</file>

<file path=ppt/tags/tag4.xml><?xml version="1.0" encoding="utf-8"?>
<p:tagLst xmlns:p="http://schemas.openxmlformats.org/presentationml/2006/main">
  <p:tag name="KSO_WM_UNIT_TABLE_BEAUTIFY" val="smartTable{b8d45195-58e1-48a7-bd6b-6f577be3880d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4015</Words>
  <Application>WPS 演示</Application>
  <PresentationFormat>Widescreen</PresentationFormat>
  <Paragraphs>227</Paragraphs>
  <Slides>11</Slides>
  <Notes>0</Notes>
  <HiddenSlides>0</HiddenSlides>
  <MMClips>11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Calibri Light</vt:lpstr>
      <vt:lpstr>Calibri</vt:lpstr>
      <vt:lpstr>微软雅黑</vt:lpstr>
      <vt:lpstr>Arial Unicode MS</vt:lpstr>
      <vt:lpstr>等线</vt:lpstr>
      <vt:lpstr>Office Theme</vt:lpstr>
      <vt:lpstr>Example Presentation</vt:lpstr>
      <vt:lpstr>Some Notes	</vt:lpstr>
      <vt:lpstr>Summary of Data Cleaning</vt:lpstr>
      <vt:lpstr>Finding Best Model for Body Fat</vt:lpstr>
      <vt:lpstr>Results</vt:lpstr>
      <vt:lpstr>Discussion of Results</vt:lpstr>
      <vt:lpstr>Final Model</vt:lpstr>
      <vt:lpstr>A Visual Description of Your Final Model</vt:lpstr>
      <vt:lpstr>Statistical Properties of Final Model</vt:lpstr>
      <vt:lpstr>Model Diagnostics</vt:lpstr>
      <vt:lpstr>Strengths and Weaknesses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HYUNSEUNG KANG</dc:creator>
  <cp:lastModifiedBy>水自无言sjy</cp:lastModifiedBy>
  <cp:revision>23</cp:revision>
  <cp:lastPrinted>2020-10-12T02:31:00Z</cp:lastPrinted>
  <dcterms:created xsi:type="dcterms:W3CDTF">2020-10-11T23:42:00Z</dcterms:created>
  <dcterms:modified xsi:type="dcterms:W3CDTF">2020-10-23T14:42:55Z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